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83" r:id="rId8"/>
    <p:sldId id="284" r:id="rId9"/>
    <p:sldId id="286" r:id="rId10"/>
    <p:sldId id="285" r:id="rId11"/>
    <p:sldId id="288" r:id="rId12"/>
    <p:sldId id="287" r:id="rId13"/>
    <p:sldId id="262" r:id="rId14"/>
    <p:sldId id="263" r:id="rId15"/>
    <p:sldId id="264" r:id="rId16"/>
    <p:sldId id="265" r:id="rId17"/>
    <p:sldId id="266" r:id="rId18"/>
    <p:sldId id="267" r:id="rId19"/>
    <p:sldId id="289" r:id="rId20"/>
    <p:sldId id="290" r:id="rId21"/>
    <p:sldId id="282"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06.02.2017</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06.02.2017</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899592" y="2348880"/>
            <a:ext cx="7738120" cy="3384376"/>
          </a:xfrm>
        </p:spPr>
        <p:txBody>
          <a:bodyPr>
            <a:normAutofit/>
          </a:bodyPr>
          <a:lstStyle/>
          <a:p>
            <a:pPr>
              <a:lnSpc>
                <a:spcPct val="150000"/>
              </a:lnSpc>
            </a:pPr>
            <a:r>
              <a:rPr lang="ru-RU" sz="2000" dirty="0" smtClean="0"/>
              <a:t>1. Формирование системы землепользования в муниципальных образованиях</a:t>
            </a:r>
            <a:br>
              <a:rPr lang="ru-RU" sz="2000" dirty="0" smtClean="0"/>
            </a:br>
            <a:r>
              <a:rPr lang="ru-RU" sz="2000" dirty="0" smtClean="0"/>
              <a:t>2. Управление землепользованием в населенных пунктах</a:t>
            </a:r>
            <a:br>
              <a:rPr lang="ru-RU" sz="2000" dirty="0" smtClean="0"/>
            </a:br>
            <a:r>
              <a:rPr lang="ru-RU" sz="2000" dirty="0" smtClean="0"/>
              <a:t>3. Зарубежный опыт управления городскими землями</a:t>
            </a:r>
            <a:r>
              <a:rPr lang="ru-RU" dirty="0" smtClean="0"/>
              <a:t/>
            </a:r>
            <a:br>
              <a:rPr lang="ru-RU" dirty="0" smtClean="0"/>
            </a:br>
            <a:endParaRPr lang="ru-RU" dirty="0"/>
          </a:p>
        </p:txBody>
      </p:sp>
      <p:sp>
        <p:nvSpPr>
          <p:cNvPr id="3" name="Подзаголовок 2"/>
          <p:cNvSpPr>
            <a:spLocks noGrp="1"/>
          </p:cNvSpPr>
          <p:nvPr>
            <p:ph type="subTitle" idx="1"/>
          </p:nvPr>
        </p:nvSpPr>
        <p:spPr>
          <a:xfrm>
            <a:off x="323528" y="620688"/>
            <a:ext cx="8242176" cy="914400"/>
          </a:xfrm>
        </p:spPr>
        <p:txBody>
          <a:bodyPr/>
          <a:lstStyle/>
          <a:p>
            <a:pPr algn="ctr"/>
            <a:r>
              <a:rPr lang="ru-RU" b="1" dirty="0" smtClean="0"/>
              <a:t>Тема 3. Пространственное размещение объектов городского хозяйства</a:t>
            </a:r>
            <a:endParaRPr lang="ru-RU"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332656"/>
            <a:ext cx="8686800" cy="6264696"/>
          </a:xfrm>
        </p:spPr>
        <p:txBody>
          <a:bodyPr>
            <a:normAutofit/>
          </a:bodyPr>
          <a:lstStyle/>
          <a:p>
            <a:pPr marL="0" indent="465138" algn="just">
              <a:buNone/>
            </a:pPr>
            <a:r>
              <a:rPr lang="ru-RU" dirty="0" smtClean="0"/>
              <a:t>Экономический механизм землепользования при соблюдении экологических норм должен обеспечить рациональное использование земли, что должно способствовать увеличению бюджета города путем взимания налогов и арендной платы за пользование землей и совершения операций купли-продажи объектов недвижимости, обеспечивает приток инвестиций в градообразующие и градообслуживающие отрасли.</a:t>
            </a:r>
          </a:p>
          <a:p>
            <a:pPr>
              <a:buNone/>
            </a:pPr>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404664"/>
            <a:ext cx="8686800" cy="6264696"/>
          </a:xfrm>
        </p:spPr>
        <p:txBody>
          <a:bodyPr>
            <a:normAutofit/>
          </a:bodyPr>
          <a:lstStyle/>
          <a:p>
            <a:pPr marL="0" indent="465138" algn="just">
              <a:buNone/>
            </a:pPr>
            <a:r>
              <a:rPr lang="ru-RU" dirty="0" smtClean="0"/>
              <a:t>Согласно международным стандартам оценки, рыночная стоимость земельных участков должна отражать коллективное восприятие и коллективные действия участников рынка.</a:t>
            </a:r>
          </a:p>
          <a:p>
            <a:pPr marL="0" indent="465138" algn="just">
              <a:buNone/>
            </a:pPr>
            <a:r>
              <a:rPr lang="ru-RU" dirty="0" smtClean="0"/>
              <a:t>Прогрессивным шагом в развитии оценочной деятельности стало предложение Министерства экономического развития и торговли РФ по внесению изменений и дополнений в Федеральный закон «Об оценочной деятельности в Российской Федерации». </a:t>
            </a:r>
          </a:p>
          <a:p>
            <a:pPr>
              <a:buNone/>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404664"/>
            <a:ext cx="8686800" cy="6264696"/>
          </a:xfrm>
        </p:spPr>
        <p:txBody>
          <a:bodyPr>
            <a:normAutofit fontScale="85000" lnSpcReduction="20000"/>
          </a:bodyPr>
          <a:lstStyle/>
          <a:p>
            <a:pPr marL="0" indent="452438" algn="just">
              <a:buNone/>
            </a:pPr>
            <a:r>
              <a:rPr lang="ru-RU" dirty="0" smtClean="0"/>
              <a:t>В процессе государственной кадастровой оценки земель проводится оценочное зонирование территории, по результатам которого составляется карта (схема) оценочных зон, и в границах этих зон устанавливается кадастровая стоимость единицы площади.</a:t>
            </a:r>
          </a:p>
          <a:p>
            <a:pPr marL="0" indent="452438" algn="just">
              <a:buNone/>
            </a:pPr>
            <a:r>
              <a:rPr lang="ru-RU" dirty="0" smtClean="0"/>
              <a:t>Рыночная стоимость городского земельного участка задается рентной составляющей и зависит от местоположения участка, экологической ситуации, престижности района, транспортной доступности, инфраструктурной обеспеченности, процесса градостроительного развития, размера вложенного капитала и др.</a:t>
            </a:r>
          </a:p>
          <a:p>
            <a:pPr marL="0" indent="452438" algn="just">
              <a:buNone/>
            </a:pPr>
            <a:r>
              <a:rPr lang="ru-RU" dirty="0" smtClean="0"/>
              <a:t>Критериями эффективности управления землепользованием в городе могут служить удовлетворенность землепользователей в предоставленных участках, улучшение качества окружающей природной среды, улучшение условий труда и проживания людей.</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0"/>
            <a:ext cx="8686800" cy="838200"/>
          </a:xfrm>
        </p:spPr>
        <p:txBody>
          <a:bodyPr>
            <a:normAutofit/>
          </a:bodyPr>
          <a:lstStyle/>
          <a:p>
            <a:pPr algn="ctr"/>
            <a:r>
              <a:rPr lang="ru-RU" sz="2400" dirty="0" smtClean="0"/>
              <a:t>Вопрос 2  УПРАВЛЕНИЕ ЗЕМЛЕПОЛЬЗОВАНИЕМ </a:t>
            </a:r>
            <a:br>
              <a:rPr lang="ru-RU" sz="2400" dirty="0" smtClean="0"/>
            </a:br>
            <a:r>
              <a:rPr lang="ru-RU" sz="2400" dirty="0" smtClean="0"/>
              <a:t>В ГОРОДАХ И ГОРОДСКИХ ПОСЕЛЕНИЯХ</a:t>
            </a:r>
            <a:endParaRPr lang="ru-RU" sz="2400" dirty="0"/>
          </a:p>
        </p:txBody>
      </p:sp>
      <p:sp>
        <p:nvSpPr>
          <p:cNvPr id="3" name="Содержимое 2"/>
          <p:cNvSpPr>
            <a:spLocks noGrp="1"/>
          </p:cNvSpPr>
          <p:nvPr>
            <p:ph idx="1"/>
          </p:nvPr>
        </p:nvSpPr>
        <p:spPr/>
        <p:txBody>
          <a:bodyPr>
            <a:normAutofit fontScale="92500" lnSpcReduction="10000"/>
          </a:bodyPr>
          <a:lstStyle/>
          <a:p>
            <a:pPr>
              <a:buNone/>
            </a:pPr>
            <a:r>
              <a:rPr lang="ru-RU" dirty="0" smtClean="0"/>
              <a:t>	Землепользование в городских поселениях в большинстве стран мира регулируется законами рыночных отношений и включает в себя следующих участников: </a:t>
            </a:r>
          </a:p>
          <a:p>
            <a:r>
              <a:rPr lang="ru-RU" dirty="0" smtClean="0"/>
              <a:t>государственные и муниципальные органы управления, </a:t>
            </a:r>
          </a:p>
          <a:p>
            <a:r>
              <a:rPr lang="ru-RU" dirty="0" smtClean="0"/>
              <a:t>физические и юридические лица, использующие земельные ресурсы разрешенным способом, </a:t>
            </a:r>
          </a:p>
          <a:p>
            <a:r>
              <a:rPr lang="ru-RU" dirty="0" smtClean="0"/>
              <a:t>нормативно-правовое регулирование этих отношений.</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476672"/>
            <a:ext cx="8686800" cy="6480720"/>
          </a:xfrm>
        </p:spPr>
        <p:txBody>
          <a:bodyPr>
            <a:normAutofit fontScale="70000" lnSpcReduction="20000"/>
          </a:bodyPr>
          <a:lstStyle/>
          <a:p>
            <a:pPr algn="just">
              <a:buNone/>
            </a:pPr>
            <a:r>
              <a:rPr lang="ru-RU" dirty="0" smtClean="0"/>
              <a:t>	До 1990-х годов  планирование использования земельных ресурсов города представляло собой систему административных действий по реализации конкретных проектных решений по его территориальному развитию. Однако, проведение такой административной градостроительной политики обусловило ряд серьезных негативных последствий:</a:t>
            </a:r>
          </a:p>
          <a:p>
            <a:r>
              <a:rPr lang="ru-RU" b="1" dirty="0" smtClean="0"/>
              <a:t>экстенсивное использование городских земель </a:t>
            </a:r>
            <a:r>
              <a:rPr lang="ru-RU" dirty="0" smtClean="0"/>
              <a:t>и их жесткое функциональное деление внутри города;</a:t>
            </a:r>
          </a:p>
          <a:p>
            <a:pPr lvl="0"/>
            <a:r>
              <a:rPr lang="ru-RU" b="1" dirty="0" smtClean="0"/>
              <a:t>наличие значительных промышленных зон </a:t>
            </a:r>
            <a:r>
              <a:rPr lang="ru-RU" dirty="0" smtClean="0"/>
              <a:t>и объектов в центральных районах городов;</a:t>
            </a:r>
          </a:p>
          <a:p>
            <a:pPr lvl="0"/>
            <a:r>
              <a:rPr lang="ru-RU" b="1" dirty="0" smtClean="0"/>
              <a:t>формирование</a:t>
            </a:r>
            <a:r>
              <a:rPr lang="ru-RU" dirty="0" smtClean="0"/>
              <a:t> однообразных жилых, так называемых </a:t>
            </a:r>
            <a:r>
              <a:rPr lang="ru-RU" b="1" dirty="0" smtClean="0"/>
              <a:t>спальных районов</a:t>
            </a:r>
            <a:r>
              <a:rPr lang="ru-RU" dirty="0" smtClean="0"/>
              <a:t> с ограниченным набором мест приложения труда;</a:t>
            </a:r>
          </a:p>
          <a:p>
            <a:pPr lvl="0"/>
            <a:r>
              <a:rPr lang="ru-RU" b="1" dirty="0" smtClean="0"/>
              <a:t>обострение экологических проблем в городах</a:t>
            </a:r>
            <a:r>
              <a:rPr lang="ru-RU" dirty="0" smtClean="0"/>
              <a:t>, связанных в том числе с размещением промышленных предприятий и коммунальных зон;</a:t>
            </a:r>
          </a:p>
          <a:p>
            <a:pPr lvl="0"/>
            <a:r>
              <a:rPr lang="ru-RU" b="1" dirty="0" smtClean="0"/>
              <a:t>интенсивные процессы ветшания</a:t>
            </a:r>
            <a:r>
              <a:rPr lang="ru-RU" dirty="0" smtClean="0"/>
              <a:t>, вплоть до разрушения, зданий в исторических центрах городов в связи с малыми объемами реконструктивных работ и др.</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404664"/>
            <a:ext cx="8686800" cy="5544616"/>
          </a:xfrm>
        </p:spPr>
        <p:txBody>
          <a:bodyPr>
            <a:normAutofit fontScale="77500" lnSpcReduction="20000"/>
          </a:bodyPr>
          <a:lstStyle/>
          <a:p>
            <a:r>
              <a:rPr lang="ru-RU" dirty="0" smtClean="0"/>
              <a:t>В 1990-е гг. в связи с ограниченностью бюджетных средств, привело к значительному снижению интереса органов городского управления к долгосрочному территориальному планированию. </a:t>
            </a:r>
          </a:p>
          <a:p>
            <a:r>
              <a:rPr lang="ru-RU" dirty="0" smtClean="0"/>
              <a:t>В результате территориальное развитие городов осуществлялось спонтанно, без оценки эффективности использования городских земель с точки зрения перспектив развития города.</a:t>
            </a:r>
          </a:p>
          <a:p>
            <a:r>
              <a:rPr lang="ru-RU" dirty="0" smtClean="0"/>
              <a:t>Серьезные недостатки присущи и современному механизму регулирования земельных отношений в городах. </a:t>
            </a:r>
          </a:p>
          <a:p>
            <a:r>
              <a:rPr lang="ru-RU" dirty="0" smtClean="0"/>
              <a:t>С одной стороны, созданная система платежей за землю ведет к дефициту местных бюджетов; с другой — установление платежей за землю ведется в отрыве от всей системы финансовых потоков и сопровождается удушением экономической активности в городах, что еще больше усугубляет бюджетный дефицит.</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332656"/>
            <a:ext cx="8686800" cy="6264696"/>
          </a:xfrm>
        </p:spPr>
        <p:txBody>
          <a:bodyPr>
            <a:normAutofit fontScale="85000" lnSpcReduction="10000"/>
          </a:bodyPr>
          <a:lstStyle/>
          <a:p>
            <a:pPr marL="0" indent="452438" algn="just">
              <a:buNone/>
            </a:pPr>
            <a:r>
              <a:rPr lang="ru-RU" dirty="0" smtClean="0"/>
              <a:t>Любое развитие города осуществляется через освоение отдельных земельных участков. При этом собственник земельного участка всегда стремиться получить выгоду. В этом же заинтересовано и городское сообщество, так как изменение в использовании отдельного земельного участка приводит к трансформации всей системы.</a:t>
            </a:r>
          </a:p>
          <a:p>
            <a:pPr marL="0" indent="452438" algn="just">
              <a:buNone/>
            </a:pPr>
            <a:r>
              <a:rPr lang="ru-RU" dirty="0" smtClean="0"/>
              <a:t>Однако при расчете вариантов использования городских земель необходимо учитывать долговременные интересы населения, так как при осуществлении политики развития города только с позиций доходности городских земель, в городах могут исчезнуть социально значимые объекты, рекреационные зоны, природоохранные и т.п. объекты, не приносящие непосредственного дохода и высокой прибыли.</a:t>
            </a:r>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79512" y="404664"/>
            <a:ext cx="8812088" cy="5675461"/>
          </a:xfrm>
        </p:spPr>
        <p:txBody>
          <a:bodyPr>
            <a:normAutofit fontScale="92500"/>
          </a:bodyPr>
          <a:lstStyle/>
          <a:p>
            <a:pPr marL="0" indent="452438" algn="just">
              <a:buNone/>
            </a:pPr>
            <a:r>
              <a:rPr lang="ru-RU" dirty="0" smtClean="0"/>
              <a:t>Но именно от реализации социальной составляющей, которая не приносит непосредственного дохода ни бюджету города, ни производителю, в значительной степени зависит качество жизни населения города. Поскольку в стратегических планах городов (и зарубежных, и российских) основной целью является повышение качества жизни всего населения города, решение вопросов использования земли в городах необходимо искать не в получении сиюминутной выгоды, а в достижении стратегических целей развития городского сообщества</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332656"/>
            <a:ext cx="8686800" cy="5747469"/>
          </a:xfrm>
        </p:spPr>
        <p:txBody>
          <a:bodyPr>
            <a:normAutofit fontScale="70000" lnSpcReduction="20000"/>
          </a:bodyPr>
          <a:lstStyle/>
          <a:p>
            <a:pPr marL="0" indent="452438" algn="just">
              <a:buNone/>
            </a:pPr>
            <a:r>
              <a:rPr lang="ru-RU" dirty="0" smtClean="0"/>
              <a:t>Основными организационно-экономическими методами регулирования земельно-имущественного комплекса являются следующие процедуры современного землеустройства: мониторинг земель, ведение государственного земельного кадастра и контроль за хозяйственным освоением и защитой почвенно-земельного покрова.</a:t>
            </a:r>
          </a:p>
          <a:p>
            <a:pPr marL="0" indent="452438" algn="just"/>
            <a:r>
              <a:rPr lang="ru-RU" b="1" dirty="0" smtClean="0"/>
              <a:t>Землеустройство</a:t>
            </a:r>
            <a:r>
              <a:rPr lang="ru-RU" dirty="0" smtClean="0"/>
              <a:t> регулирует земельные отношения, организует использование, учет и оценку земель, разработку территориальных планов землепользования. Землеустроительная деятельность охватывает широкий спектр земельных вопросов во всех отраслях экономики. </a:t>
            </a:r>
          </a:p>
          <a:p>
            <a:pPr marL="0" indent="452438" algn="just"/>
            <a:r>
              <a:rPr lang="ru-RU" b="1" dirty="0" smtClean="0"/>
              <a:t>Государственный земельный кадастр </a:t>
            </a:r>
            <a:r>
              <a:rPr lang="ru-RU" dirty="0" smtClean="0"/>
              <a:t>содержит систему необходимых сведений и документов о правовом режиме земель, об их принадлежности собственникам, землепользователям и арендаторам, о категориях земель, качественной характеристике и ценности земель. Он включает регистрацию землепользований и участков земельной собственности, количественный и качественный учет земельных ресурсов, бонитировку почв и экономическую оценку земель.</a:t>
            </a:r>
          </a:p>
          <a:p>
            <a:pPr marL="0" indent="452438" algn="just"/>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332656"/>
            <a:ext cx="8686800" cy="5747469"/>
          </a:xfrm>
        </p:spPr>
        <p:txBody>
          <a:bodyPr>
            <a:normAutofit fontScale="77500" lnSpcReduction="20000"/>
          </a:bodyPr>
          <a:lstStyle/>
          <a:p>
            <a:r>
              <a:rPr lang="ru-RU" dirty="0" smtClean="0"/>
              <a:t>Кадастровая оценка выполняется для установления объективной ценности земель и используется в основном для определения налогооблагаемой базы. Она проводится одновременно на территории города и выражается в виде системы натуральных и стоимостных показателей.</a:t>
            </a:r>
          </a:p>
          <a:p>
            <a:pPr>
              <a:buNone/>
            </a:pPr>
            <a:r>
              <a:rPr lang="ru-RU" dirty="0" smtClean="0"/>
              <a:t>	Ценность земель различных категорий устанавливается исходя из доходности, спроса и предложения, складывающихся на земельном рынке. Кадастровая оценка земель населенных пунктов проводится на основе их функционального назначения, местоположения, социального и инженерно-транспортного обустройства, плотности застройки, экологического состояния и престижности.</a:t>
            </a:r>
          </a:p>
          <a:p>
            <a:r>
              <a:rPr lang="ru-RU" dirty="0" smtClean="0"/>
              <a:t>Государственный мониторинг земель представляет собой систему наблюдений за состоянием земель. Объектами государственного мониторинга являются все земли в Российской Федерации.</a:t>
            </a:r>
          </a:p>
          <a:p>
            <a:pPr marL="0" indent="452438" algn="just"/>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116632"/>
            <a:ext cx="8686800" cy="838200"/>
          </a:xfrm>
        </p:spPr>
        <p:txBody>
          <a:bodyPr>
            <a:noAutofit/>
          </a:bodyPr>
          <a:lstStyle/>
          <a:p>
            <a:pPr algn="ctr"/>
            <a:r>
              <a:rPr lang="ru-RU" sz="2000" dirty="0" smtClean="0"/>
              <a:t>Вопрос 1 - ФОРМИРОВАНИЕ СИСТЕМЫ ЗЕМЛЕПОЛЬЗОВАНИЯ В МУНИЦИПАЛЬНЫХ ОБРАЗОВАНИЯХ </a:t>
            </a:r>
            <a:endParaRPr lang="ru-RU" sz="2000" dirty="0"/>
          </a:p>
        </p:txBody>
      </p:sp>
      <p:sp>
        <p:nvSpPr>
          <p:cNvPr id="3" name="Содержимое 2"/>
          <p:cNvSpPr>
            <a:spLocks noGrp="1"/>
          </p:cNvSpPr>
          <p:nvPr>
            <p:ph idx="1"/>
          </p:nvPr>
        </p:nvSpPr>
        <p:spPr>
          <a:xfrm>
            <a:off x="304800" y="1196752"/>
            <a:ext cx="8686800" cy="4883373"/>
          </a:xfrm>
        </p:spPr>
        <p:txBody>
          <a:bodyPr>
            <a:normAutofit fontScale="85000" lnSpcReduction="10000"/>
          </a:bodyPr>
          <a:lstStyle/>
          <a:p>
            <a:r>
              <a:rPr lang="ru-RU" dirty="0" smtClean="0"/>
              <a:t>Современный крупный город — это сложная социально-экономическая и хозяйственная система, требующая комплексного подхода к решению своих задач и обладающая значительными ресурсами, среди которых — земля.</a:t>
            </a:r>
          </a:p>
          <a:p>
            <a:r>
              <a:rPr lang="ru-RU" dirty="0" smtClean="0"/>
              <a:t>В составе города выделяются несколько категорий земель, использование которых регулируется не только Земельным и Градостроительным кодексами, но и иными федеральными законами — </a:t>
            </a:r>
            <a:r>
              <a:rPr lang="ru-RU" i="1" dirty="0" smtClean="0"/>
              <a:t>водным, лесным законодательствами, другими нормативно-правовыми актами как федерального, так и местного значения.</a:t>
            </a:r>
            <a:endParaRPr lang="ru-R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345827"/>
            <a:ext cx="8686800" cy="5819477"/>
          </a:xfrm>
        </p:spPr>
        <p:txBody>
          <a:bodyPr>
            <a:normAutofit fontScale="55000" lnSpcReduction="20000"/>
          </a:bodyPr>
          <a:lstStyle/>
          <a:p>
            <a:pPr marL="0" indent="452438" algn="just">
              <a:buNone/>
            </a:pPr>
            <a:r>
              <a:rPr lang="ru-RU" sz="3600" dirty="0" smtClean="0"/>
              <a:t>В зависимости от целей наблюдения и наблюдаемой территории государственный мониторинг земель может быть федеральным, региональным и локальным.</a:t>
            </a:r>
          </a:p>
          <a:p>
            <a:pPr marL="0" indent="452438" algn="just"/>
            <a:r>
              <a:rPr lang="ru-RU" sz="3600" u="sng" dirty="0" smtClean="0"/>
              <a:t>Государственный земельный контроль</a:t>
            </a:r>
            <a:r>
              <a:rPr lang="ru-RU" sz="3600" dirty="0" smtClean="0"/>
              <a:t> осуществляется в соответствии с законодательством Российской Федерации в порядке, установленном Правительством Российской Федерации.</a:t>
            </a:r>
          </a:p>
          <a:p>
            <a:pPr marL="0" indent="452438" algn="just"/>
            <a:r>
              <a:rPr lang="ru-RU" sz="3600" u="sng" dirty="0" smtClean="0"/>
              <a:t>Муниципальный земельный контроль</a:t>
            </a:r>
            <a:r>
              <a:rPr lang="ru-RU" sz="3600" dirty="0" smtClean="0"/>
              <a:t> за использованием земель на территории муниципального образования осуществляется органами местного самоуправления или уполномоченными ими органами.</a:t>
            </a:r>
          </a:p>
          <a:p>
            <a:pPr marL="0" indent="452438" algn="just"/>
            <a:r>
              <a:rPr lang="ru-RU" sz="3600" u="sng" dirty="0" smtClean="0"/>
              <a:t>Общественный земельный контроль</a:t>
            </a:r>
            <a:r>
              <a:rPr lang="ru-RU" sz="3600" dirty="0" smtClean="0"/>
              <a:t> осуществляется органами территориального общественного самоуправления, другими общественными организациями (объединениями), гражданами.</a:t>
            </a:r>
          </a:p>
          <a:p>
            <a:pPr marL="0" indent="452438" algn="just">
              <a:buNone/>
            </a:pPr>
            <a:r>
              <a:rPr lang="ru-RU" sz="3600" dirty="0" smtClean="0"/>
              <a:t>Устойчивое развитие города обеспечивается не только правильной постановкой целей, но и выбором адекватных административных и экономических инструментов их достижения. Это касается, прежде всего, осуществляемой городом политики в сфере использования и застройки городских земель, налогообложения недвижимости, финансовой поддержки, через которые корректируются, ограничиваются и направляются действия всех участников рынка.</a:t>
            </a:r>
          </a:p>
          <a:p>
            <a:pPr marL="0" indent="452438" algn="just"/>
            <a:endParaRPr lang="ru-RU"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1988840"/>
            <a:ext cx="8686800" cy="3443213"/>
          </a:xfrm>
        </p:spPr>
        <p:txBody>
          <a:bodyPr/>
          <a:lstStyle/>
          <a:p>
            <a:pPr algn="ctr">
              <a:buNone/>
            </a:pPr>
            <a:r>
              <a:rPr lang="ru-RU" b="1" dirty="0" smtClean="0"/>
              <a:t>Поздравляю! </a:t>
            </a:r>
          </a:p>
          <a:p>
            <a:pPr algn="ctr">
              <a:buNone/>
            </a:pPr>
            <a:r>
              <a:rPr lang="ru-RU" b="1" dirty="0" smtClean="0"/>
              <a:t>Вы перешли на новый уровень!</a:t>
            </a:r>
            <a:endParaRPr lang="ru-RU"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705867"/>
            <a:ext cx="8686800" cy="5603453"/>
          </a:xfrm>
        </p:spPr>
        <p:txBody>
          <a:bodyPr>
            <a:normAutofit fontScale="85000" lnSpcReduction="20000"/>
          </a:bodyPr>
          <a:lstStyle/>
          <a:p>
            <a:pPr algn="just">
              <a:buNone/>
            </a:pPr>
            <a:r>
              <a:rPr lang="ru-RU" dirty="0" smtClean="0"/>
              <a:t>	В связи с этим на территории города по функционально-градостроительным признакам выделяются несколько основных групп земельных участков, составляющих основу функционирования города:</a:t>
            </a:r>
          </a:p>
          <a:p>
            <a:pPr lvl="0">
              <a:buFont typeface="Wingdings" pitchFamily="2" charset="2"/>
              <a:buChar char="Ø"/>
            </a:pPr>
            <a:r>
              <a:rPr lang="ru-RU" dirty="0" smtClean="0"/>
              <a:t>Зона жилой и общественной застройки;</a:t>
            </a:r>
          </a:p>
          <a:p>
            <a:pPr lvl="0">
              <a:buFont typeface="Wingdings" pitchFamily="2" charset="2"/>
              <a:buChar char="Ø"/>
            </a:pPr>
            <a:r>
              <a:rPr lang="ru-RU" dirty="0" smtClean="0"/>
              <a:t>Зона общего пользования;</a:t>
            </a:r>
          </a:p>
          <a:p>
            <a:pPr lvl="0">
              <a:buFont typeface="Wingdings" pitchFamily="2" charset="2"/>
              <a:buChar char="Ø"/>
            </a:pPr>
            <a:r>
              <a:rPr lang="ru-RU" dirty="0" smtClean="0"/>
              <a:t>Зона промышленной, коммерческой и коммунально-складской застройки;</a:t>
            </a:r>
          </a:p>
          <a:p>
            <a:pPr lvl="0">
              <a:buFont typeface="Wingdings" pitchFamily="2" charset="2"/>
              <a:buChar char="Ø"/>
            </a:pPr>
            <a:r>
              <a:rPr lang="ru-RU" dirty="0" smtClean="0"/>
              <a:t>Зона транспорта, связи, инженерных коммуникаций;</a:t>
            </a:r>
          </a:p>
          <a:p>
            <a:pPr lvl="0">
              <a:buFont typeface="Wingdings" pitchFamily="2" charset="2"/>
              <a:buChar char="Ø"/>
            </a:pPr>
            <a:r>
              <a:rPr lang="ru-RU" dirty="0" smtClean="0"/>
              <a:t>Зона особо охраняемых природных территорий и объектов природно-заповедного, природоохранного, оздоровительного, рекреационного и историко-культурного назначения; </a:t>
            </a:r>
          </a:p>
          <a:p>
            <a:pPr lvl="0">
              <a:buFont typeface="Wingdings" pitchFamily="2" charset="2"/>
              <a:buChar char="Ø"/>
            </a:pPr>
            <a:r>
              <a:rPr lang="ru-RU" dirty="0" smtClean="0"/>
              <a:t>Зона водных объектов.</a:t>
            </a:r>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404664"/>
            <a:ext cx="8686800" cy="6408712"/>
          </a:xfrm>
        </p:spPr>
        <p:txBody>
          <a:bodyPr>
            <a:normAutofit/>
          </a:bodyPr>
          <a:lstStyle/>
          <a:p>
            <a:pPr marL="0" indent="379413" algn="just">
              <a:buNone/>
            </a:pPr>
            <a:r>
              <a:rPr lang="ru-RU" dirty="0" smtClean="0"/>
              <a:t>Земельный фонд города является основным ресурсом его развития. </a:t>
            </a:r>
          </a:p>
          <a:p>
            <a:pPr marL="0" indent="379413" algn="just">
              <a:buNone/>
            </a:pPr>
            <a:r>
              <a:rPr lang="ru-RU" dirty="0" smtClean="0"/>
              <a:t>Рациональное использование земельных ресурсов невозможно без функционирования регулируемого земельного рынка. Земельный рынок — это часть систем земельных отношений, регуляторами которой являются:</a:t>
            </a:r>
          </a:p>
          <a:p>
            <a:pPr lvl="0"/>
            <a:r>
              <a:rPr lang="ru-RU" dirty="0" smtClean="0"/>
              <a:t>право собственности;</a:t>
            </a:r>
          </a:p>
          <a:p>
            <a:pPr lvl="0"/>
            <a:r>
              <a:rPr lang="ru-RU" dirty="0" smtClean="0"/>
              <a:t>возможность передачи этого права;</a:t>
            </a:r>
          </a:p>
          <a:p>
            <a:pPr lvl="0"/>
            <a:r>
              <a:rPr lang="ru-RU" dirty="0" smtClean="0"/>
              <a:t>конкуренция;</a:t>
            </a:r>
          </a:p>
          <a:p>
            <a:pPr lvl="0"/>
            <a:r>
              <a:rPr lang="ru-RU" dirty="0" smtClean="0"/>
              <a:t>денежная оценка и налоги на землю.</a:t>
            </a:r>
          </a:p>
          <a:p>
            <a:pPr marL="0" indent="452438">
              <a:buNone/>
            </a:pP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404664"/>
            <a:ext cx="8686800" cy="5675461"/>
          </a:xfrm>
        </p:spPr>
        <p:txBody>
          <a:bodyPr>
            <a:normAutofit fontScale="70000" lnSpcReduction="20000"/>
          </a:bodyPr>
          <a:lstStyle/>
          <a:p>
            <a:pPr marL="0" indent="379413" algn="just">
              <a:buNone/>
            </a:pPr>
            <a:r>
              <a:rPr lang="ru-RU" dirty="0" smtClean="0"/>
              <a:t>На рациональное землепользование оказывают влияние следующие факторы пространственных условий:</a:t>
            </a:r>
          </a:p>
          <a:p>
            <a:pPr lvl="0"/>
            <a:r>
              <a:rPr lang="ru-RU" dirty="0" smtClean="0"/>
              <a:t>транспортный;</a:t>
            </a:r>
          </a:p>
          <a:p>
            <a:pPr lvl="0"/>
            <a:r>
              <a:rPr lang="ru-RU" dirty="0" smtClean="0"/>
              <a:t>инвестиционный;</a:t>
            </a:r>
          </a:p>
          <a:p>
            <a:pPr lvl="0"/>
            <a:r>
              <a:rPr lang="ru-RU" dirty="0" smtClean="0"/>
              <a:t>компенсационный;</a:t>
            </a:r>
          </a:p>
          <a:p>
            <a:pPr lvl="0"/>
            <a:r>
              <a:rPr lang="ru-RU" dirty="0" smtClean="0"/>
              <a:t>социально-бытовой;</a:t>
            </a:r>
          </a:p>
          <a:p>
            <a:pPr lvl="0"/>
            <a:r>
              <a:rPr lang="ru-RU" dirty="0" smtClean="0"/>
              <a:t>экологический.</a:t>
            </a:r>
          </a:p>
          <a:p>
            <a:pPr marL="0" indent="379413" algn="just">
              <a:buNone/>
            </a:pPr>
            <a:r>
              <a:rPr lang="ru-RU" dirty="0" smtClean="0"/>
              <a:t>Анализ различных условий землепользования дает возможность классифицировать пространственные условия по следующим направлениям.</a:t>
            </a:r>
          </a:p>
          <a:p>
            <a:pPr>
              <a:buNone/>
            </a:pPr>
            <a:r>
              <a:rPr lang="ru-RU" dirty="0" smtClean="0"/>
              <a:t>	</a:t>
            </a:r>
            <a:r>
              <a:rPr lang="ru-RU" b="1" dirty="0" smtClean="0"/>
              <a:t>Местоположение</a:t>
            </a:r>
            <a:r>
              <a:rPr lang="ru-RU" dirty="0" smtClean="0"/>
              <a:t> относительно:</a:t>
            </a:r>
          </a:p>
          <a:p>
            <a:pPr lvl="0"/>
            <a:r>
              <a:rPr lang="ru-RU" dirty="0" smtClean="0"/>
              <a:t>центра города и объектов по обслуживанию населения;</a:t>
            </a:r>
          </a:p>
          <a:p>
            <a:pPr lvl="0"/>
            <a:r>
              <a:rPr lang="ru-RU" dirty="0" smtClean="0"/>
              <a:t>железнодорожных станций (грузовых пассажирских);</a:t>
            </a:r>
          </a:p>
          <a:p>
            <a:pPr lvl="0"/>
            <a:r>
              <a:rPr lang="ru-RU" dirty="0" smtClean="0"/>
              <a:t>автодорог общего пользования;</a:t>
            </a:r>
          </a:p>
          <a:p>
            <a:pPr lvl="0"/>
            <a:r>
              <a:rPr lang="ru-RU" dirty="0" smtClean="0"/>
              <a:t>водных источников;</a:t>
            </a:r>
          </a:p>
          <a:p>
            <a:pPr lvl="0"/>
            <a:r>
              <a:rPr lang="ru-RU" dirty="0" smtClean="0"/>
              <a:t>промышленных зон;</a:t>
            </a:r>
          </a:p>
          <a:p>
            <a:pPr lvl="0"/>
            <a:r>
              <a:rPr lang="ru-RU" dirty="0" smtClean="0"/>
              <a:t>пунктов добычи полезных ископаемых и т.д.</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260648"/>
            <a:ext cx="8686800" cy="6264696"/>
          </a:xfrm>
        </p:spPr>
        <p:txBody>
          <a:bodyPr>
            <a:normAutofit fontScale="77500" lnSpcReduction="20000"/>
          </a:bodyPr>
          <a:lstStyle/>
          <a:p>
            <a:pPr>
              <a:buNone/>
            </a:pPr>
            <a:r>
              <a:rPr lang="ru-RU" dirty="0" smtClean="0"/>
              <a:t>	</a:t>
            </a:r>
            <a:r>
              <a:rPr lang="ru-RU" b="1" dirty="0" smtClean="0"/>
              <a:t>Размеры</a:t>
            </a:r>
            <a:r>
              <a:rPr lang="ru-RU" dirty="0" smtClean="0"/>
              <a:t>:</a:t>
            </a:r>
          </a:p>
          <a:p>
            <a:pPr lvl="0"/>
            <a:r>
              <a:rPr lang="ru-RU" dirty="0" smtClean="0"/>
              <a:t>площадь;</a:t>
            </a:r>
          </a:p>
          <a:p>
            <a:pPr lvl="0"/>
            <a:r>
              <a:rPr lang="ru-RU" dirty="0" smtClean="0"/>
              <a:t>конфигурация;</a:t>
            </a:r>
          </a:p>
          <a:p>
            <a:pPr lvl="0"/>
            <a:r>
              <a:rPr lang="ru-RU" dirty="0" smtClean="0"/>
              <a:t>расположение внешних границ.</a:t>
            </a:r>
          </a:p>
          <a:p>
            <a:pPr>
              <a:buNone/>
            </a:pPr>
            <a:r>
              <a:rPr lang="ru-RU" dirty="0" smtClean="0"/>
              <a:t>	</a:t>
            </a:r>
            <a:r>
              <a:rPr lang="ru-RU" b="1" dirty="0" smtClean="0"/>
              <a:t>Внутренняя организация территории</a:t>
            </a:r>
            <a:r>
              <a:rPr lang="ru-RU" dirty="0" smtClean="0"/>
              <a:t>:</a:t>
            </a:r>
          </a:p>
          <a:p>
            <a:pPr lvl="0"/>
            <a:r>
              <a:rPr lang="ru-RU" dirty="0" smtClean="0"/>
              <a:t>чересполосица;</a:t>
            </a:r>
          </a:p>
          <a:p>
            <a:pPr lvl="0"/>
            <a:r>
              <a:rPr lang="ru-RU" dirty="0" smtClean="0"/>
              <a:t>количество, размеры и размещение посторонних участков;</a:t>
            </a:r>
          </a:p>
          <a:p>
            <a:pPr lvl="0"/>
            <a:r>
              <a:rPr lang="ru-RU" dirty="0" smtClean="0"/>
              <a:t>раздробленность естественными и искусственными преградами;</a:t>
            </a:r>
          </a:p>
          <a:p>
            <a:pPr lvl="0"/>
            <a:r>
              <a:rPr lang="ru-RU" dirty="0" smtClean="0"/>
              <a:t>удельный вес и размещение строений.</a:t>
            </a:r>
          </a:p>
          <a:p>
            <a:pPr>
              <a:buNone/>
            </a:pPr>
            <a:r>
              <a:rPr lang="ru-RU" dirty="0" smtClean="0"/>
              <a:t>	</a:t>
            </a:r>
            <a:r>
              <a:rPr lang="ru-RU" b="1" dirty="0" err="1" smtClean="0"/>
              <a:t>Обустроенность</a:t>
            </a:r>
            <a:r>
              <a:rPr lang="ru-RU" b="1" dirty="0" smtClean="0"/>
              <a:t> территории</a:t>
            </a:r>
            <a:r>
              <a:rPr lang="ru-RU" dirty="0" smtClean="0"/>
              <a:t>:</a:t>
            </a:r>
          </a:p>
          <a:p>
            <a:pPr lvl="0"/>
            <a:r>
              <a:rPr lang="ru-RU" dirty="0" smtClean="0"/>
              <a:t>наличие действующего инженерного оборудования и благоустройство территории;</a:t>
            </a:r>
          </a:p>
          <a:p>
            <a:pPr lvl="0"/>
            <a:r>
              <a:rPr lang="ru-RU" dirty="0" smtClean="0"/>
              <a:t>наличие транспортных связей;</a:t>
            </a:r>
          </a:p>
          <a:p>
            <a:pPr lvl="0"/>
            <a:r>
              <a:rPr lang="ru-RU" dirty="0" smtClean="0"/>
              <a:t>наличие зданий сооружений и т.д.</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04800" y="404664"/>
            <a:ext cx="8686800" cy="6264696"/>
          </a:xfrm>
        </p:spPr>
        <p:txBody>
          <a:bodyPr>
            <a:normAutofit fontScale="77500" lnSpcReduction="20000"/>
          </a:bodyPr>
          <a:lstStyle/>
          <a:p>
            <a:pPr>
              <a:buNone/>
            </a:pPr>
            <a:r>
              <a:rPr lang="ru-RU" dirty="0" smtClean="0"/>
              <a:t>	Для предприятия и организации наиболее приемлемым вариантом будет земля, расположенная в благоприятных пространственных условиях. Их комплексная оценка, предназначенная для определения стоимостного показателя, может служить:</a:t>
            </a:r>
          </a:p>
          <a:p>
            <a:r>
              <a:rPr lang="ru-RU" dirty="0" smtClean="0"/>
              <a:t>а)	механизмом дифференциации платежей за землю с учетом пространственных условий;</a:t>
            </a:r>
          </a:p>
          <a:p>
            <a:r>
              <a:rPr lang="ru-RU" dirty="0" smtClean="0"/>
              <a:t>б)	показателем инвестиционной привлекательности отдельных территорий;</a:t>
            </a:r>
          </a:p>
          <a:p>
            <a:r>
              <a:rPr lang="ru-RU" dirty="0" smtClean="0"/>
              <a:t>в)	критерием, влияющим как на формирование рационального землепользования, так и на последующую деятельность предприятий, приобретающих земельный участок;</a:t>
            </a:r>
          </a:p>
          <a:p>
            <a:r>
              <a:rPr lang="ru-RU" dirty="0" smtClean="0"/>
              <a:t>г)	экономическим барьером на пути бесхозяйственного и нерационального использования земельных ресурсов;</a:t>
            </a:r>
          </a:p>
          <a:p>
            <a:r>
              <a:rPr lang="ru-RU" dirty="0" err="1" smtClean="0"/>
              <a:t>д</a:t>
            </a:r>
            <a:r>
              <a:rPr lang="ru-RU" dirty="0" smtClean="0"/>
              <a:t>)	стоимостным показателем, позволяющим принимать управленческое решение.</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116632"/>
            <a:ext cx="8686800" cy="6264696"/>
          </a:xfrm>
        </p:spPr>
        <p:txBody>
          <a:bodyPr>
            <a:normAutofit/>
          </a:bodyPr>
          <a:lstStyle/>
          <a:p>
            <a:pPr marL="0" indent="381000" algn="just">
              <a:buNone/>
            </a:pPr>
            <a:r>
              <a:rPr lang="ru-RU" dirty="0" smtClean="0"/>
              <a:t>В зависимости от масштаба и финансовых возможностей города при разработке стратегии экономического развития могут быть выдвинуты различные критерии экологической политики:</a:t>
            </a:r>
          </a:p>
          <a:p>
            <a:pPr marL="0" indent="381000" algn="just">
              <a:buFont typeface="Wingdings" pitchFamily="2" charset="2"/>
              <a:buChar char="Ø"/>
            </a:pPr>
            <a:r>
              <a:rPr lang="ru-RU" dirty="0" smtClean="0"/>
              <a:t>Город может ориентироваться на экономический обоснованный уровень загрязнения, </a:t>
            </a:r>
          </a:p>
          <a:p>
            <a:pPr marL="0" indent="381000" algn="just">
              <a:buFont typeface="Wingdings" pitchFamily="2" charset="2"/>
              <a:buChar char="Ø"/>
            </a:pPr>
            <a:r>
              <a:rPr lang="ru-RU" dirty="0" smtClean="0"/>
              <a:t>Город может ориентироваться на минимизацию загрязнения.</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260648"/>
            <a:ext cx="8686800" cy="6264696"/>
          </a:xfrm>
        </p:spPr>
        <p:txBody>
          <a:bodyPr>
            <a:normAutofit fontScale="70000" lnSpcReduction="20000"/>
          </a:bodyPr>
          <a:lstStyle/>
          <a:p>
            <a:pPr marL="0" indent="539750" algn="just">
              <a:buNone/>
            </a:pPr>
            <a:r>
              <a:rPr lang="ru-RU" dirty="0" smtClean="0"/>
              <a:t>Выбор экономического механизма землепользования, полностью зависит от состояния экономики городского хозяйства:</a:t>
            </a:r>
          </a:p>
          <a:p>
            <a:pPr marL="0" indent="539750" algn="just">
              <a:buNone/>
            </a:pPr>
            <a:r>
              <a:rPr lang="ru-RU" sz="1300" dirty="0" smtClean="0"/>
              <a:t> </a:t>
            </a:r>
          </a:p>
          <a:p>
            <a:pPr lvl="0"/>
            <a:r>
              <a:rPr lang="ru-RU" b="1" dirty="0" smtClean="0"/>
              <a:t>Ограничивающий</a:t>
            </a:r>
            <a:r>
              <a:rPr lang="ru-RU" dirty="0" smtClean="0"/>
              <a:t> механизм землепользования будет выбран финансово-неблагополучными регионами и городами, а также территориями, в которых добываются полезные ископаемые. </a:t>
            </a:r>
          </a:p>
          <a:p>
            <a:pPr lvl="0"/>
            <a:r>
              <a:rPr lang="ru-RU" b="1" dirty="0" smtClean="0"/>
              <a:t>Подавляющий</a:t>
            </a:r>
            <a:r>
              <a:rPr lang="ru-RU" dirty="0" smtClean="0"/>
              <a:t> тип экономического механизма могут себе позволить богатые города, регионы или финансовые центры.</a:t>
            </a:r>
          </a:p>
          <a:p>
            <a:pPr lvl="0"/>
            <a:r>
              <a:rPr lang="ru-RU" dirty="0" smtClean="0"/>
              <a:t> </a:t>
            </a:r>
            <a:r>
              <a:rPr lang="ru-RU" b="1" dirty="0" smtClean="0"/>
              <a:t>Стимулирование</a:t>
            </a:r>
            <a:r>
              <a:rPr lang="ru-RU" dirty="0" smtClean="0"/>
              <a:t> развития экологически совместимых и природоохранных производств и видов деятельности является перспективным типом механизма для большинства городов и городских агломераций.</a:t>
            </a:r>
          </a:p>
          <a:p>
            <a:pPr lvl="0"/>
            <a:endParaRPr lang="ru-RU" dirty="0" smtClean="0"/>
          </a:p>
          <a:p>
            <a:pPr marL="0" lvl="0" indent="465138">
              <a:buNone/>
            </a:pPr>
            <a:r>
              <a:rPr lang="ru-RU" dirty="0" smtClean="0"/>
              <a:t>Основная </a:t>
            </a:r>
            <a:r>
              <a:rPr lang="ru-RU" b="1" dirty="0" smtClean="0"/>
              <a:t>цель экономического механизма землепользования </a:t>
            </a:r>
            <a:r>
              <a:rPr lang="ru-RU" dirty="0" smtClean="0"/>
              <a:t>при соблюдении экологических норм состоит в согласовании интересов различных групп землепользователей в области сохранения и улучшения окружающей среды, а также рационального использования ее ресурсов.</a:t>
            </a:r>
            <a:endParaRPr lang="ru-RU"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163</TotalTime>
  <Words>1061</Words>
  <Application>Microsoft Office PowerPoint</Application>
  <PresentationFormat>Экран (4:3)</PresentationFormat>
  <Paragraphs>98</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Трек</vt:lpstr>
      <vt:lpstr>1. Формирование системы землепользования в муниципальных образованиях 2. Управление землепользованием в населенных пунктах 3. Зарубежный опыт управления городскими землями </vt:lpstr>
      <vt:lpstr>Вопрос 1 - ФОРМИРОВАНИЕ СИСТЕМЫ ЗЕМЛЕПОЛЬЗОВАНИЯ В МУНИЦИПАЛЬНЫХ ОБРАЗОВАНИЯХ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Вопрос 2  УПРАВЛЕНИЕ ЗЕМЛЕПОЛЬЗОВАНИЕМ  В ГОРОДАХ И ГОРОДСКИХ ПОСЕЛЕНИЯХ</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Город как самоуправляемая система.  2. Органы городского самоуправления. 3. Функции муниципальных органов в сфере управления городским хозяйством. 4. Участие жителей в управлении городом. </dc:title>
  <cp:lastModifiedBy>admin</cp:lastModifiedBy>
  <cp:revision>20</cp:revision>
  <dcterms:modified xsi:type="dcterms:W3CDTF">2017-02-06T12:34:42Z</dcterms:modified>
</cp:coreProperties>
</file>